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8" r:id="rId3"/>
    <p:sldId id="269" r:id="rId4"/>
    <p:sldId id="270" r:id="rId5"/>
    <p:sldId id="257" r:id="rId6"/>
    <p:sldId id="258" r:id="rId7"/>
    <p:sldId id="259" r:id="rId8"/>
    <p:sldId id="276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3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91" d="100"/>
          <a:sy n="91" d="100"/>
        </p:scale>
        <p:origin x="8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A5D2-593E-774F-944B-612518B011F2}" type="datetimeFigureOut">
              <a:rPr kumimoji="1" lang="zh-TW" altLang="en-US" smtClean="0"/>
              <a:t>2016/8/23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A5D2-593E-774F-944B-612518B011F2}" type="datetimeFigureOut">
              <a:rPr kumimoji="1" lang="zh-TW" altLang="en-US" smtClean="0"/>
              <a:t>2016/8/23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2056-B803-FC48-A61F-4EFFD82BA6C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3E3A5D2-593E-774F-944B-612518B011F2}" type="datetimeFigureOut">
              <a:rPr kumimoji="1" lang="zh-TW" altLang="en-US" smtClean="0"/>
              <a:t>2016/8/23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692056-B803-FC48-A61F-4EFFD82BA6C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A5D2-593E-774F-944B-612518B011F2}" type="datetimeFigureOut">
              <a:rPr kumimoji="1" lang="zh-TW" altLang="en-US" smtClean="0"/>
              <a:t>2016/8/23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2056-B803-FC48-A61F-4EFFD82BA6C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A5D2-593E-774F-944B-612518B011F2}" type="datetimeFigureOut">
              <a:rPr kumimoji="1" lang="zh-TW" altLang="en-US" smtClean="0"/>
              <a:t>2016/8/23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2056-B803-FC48-A61F-4EFFD82BA6C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A5D2-593E-774F-944B-612518B011F2}" type="datetimeFigureOut">
              <a:rPr kumimoji="1" lang="zh-TW" altLang="en-US" smtClean="0"/>
              <a:t>2016/8/23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2056-B803-FC48-A61F-4EFFD82BA6C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A5D2-593E-774F-944B-612518B011F2}" type="datetimeFigureOut">
              <a:rPr kumimoji="1" lang="zh-TW" altLang="en-US" smtClean="0"/>
              <a:t>2016/8/23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zh-TW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A5D2-593E-774F-944B-612518B011F2}" type="datetimeFigureOut">
              <a:rPr kumimoji="1" lang="zh-TW" altLang="en-US" smtClean="0"/>
              <a:t>2016/8/23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2056-B803-FC48-A61F-4EFFD82BA6C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A5D2-593E-774F-944B-612518B011F2}" type="datetimeFigureOut">
              <a:rPr kumimoji="1" lang="zh-TW" altLang="en-US" smtClean="0"/>
              <a:t>2016/8/23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2056-B803-FC48-A61F-4EFFD82BA6C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A5D2-593E-774F-944B-612518B011F2}" type="datetimeFigureOut">
              <a:rPr kumimoji="1" lang="zh-TW" altLang="en-US" smtClean="0"/>
              <a:t>2016/8/23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2056-B803-FC48-A61F-4EFFD82BA6C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A5D2-593E-774F-944B-612518B011F2}" type="datetimeFigureOut">
              <a:rPr kumimoji="1" lang="zh-TW" altLang="en-US" smtClean="0"/>
              <a:t>2016/8/23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2056-B803-FC48-A61F-4EFFD82BA6C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A5D2-593E-774F-944B-612518B011F2}" type="datetimeFigureOut">
              <a:rPr kumimoji="1" lang="zh-TW" altLang="en-US" smtClean="0"/>
              <a:t>2016/8/23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2056-B803-FC48-A61F-4EFFD82BA6C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3E3A5D2-593E-774F-944B-612518B011F2}" type="datetimeFigureOut">
              <a:rPr kumimoji="1" lang="zh-TW" altLang="en-US" smtClean="0"/>
              <a:t>2016/8/23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692056-B803-FC48-A61F-4EFFD82BA6C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3E3A5D2-593E-774F-944B-612518B011F2}" type="datetimeFigureOut">
              <a:rPr kumimoji="1" lang="zh-TW" altLang="en-US" smtClean="0"/>
              <a:t>2016/8/23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6692056-B803-FC48-A61F-4EFFD82BA6C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akai.unc.edu/portal/site/cherokee101fall2016" TargetMode="External"/><Relationship Id="rId3" Type="http://schemas.openxmlformats.org/officeDocument/2006/relationships/hyperlink" Target="mailto:benfrey@email.unc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436164"/>
            <a:ext cx="7196328" cy="1470025"/>
          </a:xfrm>
        </p:spPr>
        <p:txBody>
          <a:bodyPr/>
          <a:lstStyle/>
          <a:p>
            <a:r>
              <a:rPr kumimoji="1" lang="en-US" altLang="zh-TW" dirty="0" err="1" smtClean="0"/>
              <a:t>ᏣᎳᎩ</a:t>
            </a:r>
            <a:r>
              <a:rPr kumimoji="1" lang="en-US" altLang="zh-TW" dirty="0" smtClean="0"/>
              <a:t> 101</a:t>
            </a:r>
            <a:br>
              <a:rPr kumimoji="1" lang="en-US" altLang="zh-TW" dirty="0" smtClean="0"/>
            </a:br>
            <a:r>
              <a:rPr kumimoji="1" lang="en-US" altLang="zh-TW" dirty="0" smtClean="0"/>
              <a:t>Introduction to Cherokee Language</a:t>
            </a:r>
            <a:endParaRPr kumimoji="1"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4938629"/>
            <a:ext cx="7196328" cy="987552"/>
          </a:xfrm>
        </p:spPr>
        <p:txBody>
          <a:bodyPr/>
          <a:lstStyle/>
          <a:p>
            <a:r>
              <a:rPr kumimoji="1" lang="en-US" altLang="zh-TW" sz="2400" dirty="0" err="1" smtClean="0"/>
              <a:t>ᏗᏕᏲᎲᏍᎩ</a:t>
            </a:r>
            <a:r>
              <a:rPr kumimoji="1" lang="en-US" altLang="zh-TW" sz="2400" dirty="0" smtClean="0"/>
              <a:t> </a:t>
            </a:r>
            <a:r>
              <a:rPr kumimoji="1" lang="en-US" altLang="zh-TW" sz="2400" dirty="0" err="1" smtClean="0"/>
              <a:t>ᏚᏯ</a:t>
            </a:r>
            <a:endParaRPr kumimoji="1" lang="en-US" altLang="zh-TW" sz="2400" dirty="0" smtClean="0"/>
          </a:p>
          <a:p>
            <a:r>
              <a:rPr kumimoji="1" lang="en-US" altLang="zh-TW" sz="2400" dirty="0" smtClean="0"/>
              <a:t>Dr. Ben Frey</a:t>
            </a: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38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What will happen?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We learn by immersion to the degree possible.</a:t>
            </a:r>
          </a:p>
          <a:p>
            <a:r>
              <a:rPr kumimoji="1" lang="en-US" altLang="zh-TW" dirty="0" smtClean="0"/>
              <a:t>Expect the “Wall of Noise.”</a:t>
            </a:r>
          </a:p>
          <a:p>
            <a:r>
              <a:rPr kumimoji="1" lang="en-US" altLang="zh-TW" dirty="0" smtClean="0"/>
              <a:t>It’s all about CONTEXT. What is someone likely to say to you when you first meet them? What about at a restaurant? At the counter to buy movie tickets? Use your intuition!</a:t>
            </a:r>
          </a:p>
          <a:p>
            <a:r>
              <a:rPr kumimoji="1" lang="en-US" altLang="zh-TW" u="sng" dirty="0" smtClean="0"/>
              <a:t>Fear</a:t>
            </a:r>
            <a:r>
              <a:rPr kumimoji="1" lang="en-US" altLang="zh-TW" dirty="0" smtClean="0"/>
              <a:t> – and what to do with it (make it your friend.)</a:t>
            </a:r>
            <a:endParaRPr kumimoji="1" lang="zh-TW" altLang="en-US" u="sng" dirty="0"/>
          </a:p>
        </p:txBody>
      </p:sp>
    </p:spTree>
    <p:extLst>
      <p:ext uri="{BB962C8B-B14F-4D97-AF65-F5344CB8AC3E}">
        <p14:creationId xmlns:p14="http://schemas.microsoft.com/office/powerpoint/2010/main" val="3370286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What will we learn?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Greetings and introductions</a:t>
            </a:r>
          </a:p>
          <a:p>
            <a:r>
              <a:rPr kumimoji="1" lang="en-US" altLang="zh-TW" dirty="0" smtClean="0"/>
              <a:t>Discussion of self and others</a:t>
            </a:r>
          </a:p>
          <a:p>
            <a:r>
              <a:rPr kumimoji="1" lang="en-US" altLang="zh-TW" dirty="0" smtClean="0"/>
              <a:t>Describing things in the world around us</a:t>
            </a:r>
          </a:p>
          <a:p>
            <a:r>
              <a:rPr kumimoji="1" lang="en-US" altLang="zh-TW" dirty="0" smtClean="0"/>
              <a:t>Taking actions</a:t>
            </a:r>
          </a:p>
          <a:p>
            <a:r>
              <a:rPr kumimoji="1" lang="en-US" altLang="zh-TW" dirty="0" smtClean="0"/>
              <a:t>Reading &amp; Writing in </a:t>
            </a:r>
            <a:r>
              <a:rPr kumimoji="1" lang="en-US" altLang="zh-TW" dirty="0" err="1" smtClean="0"/>
              <a:t>Sequoyan</a:t>
            </a:r>
            <a:r>
              <a:rPr kumimoji="1" lang="en-US" altLang="zh-TW" dirty="0" smtClean="0"/>
              <a:t> Syllabary (quizzes on Fridays)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988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Sequoyah</a:t>
            </a:r>
            <a:endParaRPr kumimoji="1" lang="zh-TW" altLang="en-US" dirty="0"/>
          </a:p>
        </p:txBody>
      </p:sp>
      <p:pic>
        <p:nvPicPr>
          <p:cNvPr id="4" name="Content Placeholder 3" descr="sequoyah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804" r="-588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98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Sequoyah’s original syllabary</a:t>
            </a:r>
            <a:endParaRPr kumimoji="1" lang="zh-TW" altLang="en-US" dirty="0"/>
          </a:p>
        </p:txBody>
      </p:sp>
      <p:pic>
        <p:nvPicPr>
          <p:cNvPr id="4" name="Content Placeholder 3" descr="Sequoyah-Original Syllaba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62" r="-63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887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First American Indian language newspaper</a:t>
            </a:r>
            <a:endParaRPr kumimoji="1" lang="zh-TW" altLang="en-US" dirty="0"/>
          </a:p>
        </p:txBody>
      </p:sp>
      <p:pic>
        <p:nvPicPr>
          <p:cNvPr id="4" name="Content Placeholder 3" descr="chphoenix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00" r="-269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6264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Printed Syllabary</a:t>
            </a:r>
            <a:br>
              <a:rPr kumimoji="1" lang="en-US" altLang="zh-TW" dirty="0" smtClean="0"/>
            </a:br>
            <a:r>
              <a:rPr kumimoji="1" lang="en-US" altLang="zh-TW" dirty="0" smtClean="0"/>
              <a:t>(note </a:t>
            </a:r>
            <a:r>
              <a:rPr kumimoji="1" lang="en-US" altLang="zh-TW" smtClean="0"/>
              <a:t>on spelling)</a:t>
            </a:r>
            <a:endParaRPr kumimoji="1" lang="zh-TW" altLang="en-US" dirty="0"/>
          </a:p>
        </p:txBody>
      </p:sp>
      <p:pic>
        <p:nvPicPr>
          <p:cNvPr id="4" name="Content Placeholder 3" descr="syllabary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33" r="-204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6356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Intro to Cherokee Sounds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Vowels – a, e, </a:t>
            </a:r>
            <a:r>
              <a:rPr kumimoji="1" lang="en-US" altLang="zh-TW" dirty="0" err="1" smtClean="0"/>
              <a:t>i</a:t>
            </a:r>
            <a:r>
              <a:rPr kumimoji="1" lang="en-US" altLang="zh-TW" dirty="0" smtClean="0"/>
              <a:t>, o, u, v</a:t>
            </a:r>
          </a:p>
          <a:p>
            <a:pPr lvl="1"/>
            <a:r>
              <a:rPr kumimoji="1" lang="en-US" altLang="zh-TW" dirty="0" err="1" smtClean="0"/>
              <a:t>Kvna</a:t>
            </a:r>
            <a:endParaRPr kumimoji="1" lang="en-US" altLang="zh-TW" dirty="0" smtClean="0"/>
          </a:p>
          <a:p>
            <a:pPr lvl="1"/>
            <a:r>
              <a:rPr kumimoji="1" lang="en-US" altLang="zh-TW" dirty="0" err="1" smtClean="0"/>
              <a:t>V:li</a:t>
            </a:r>
            <a:endParaRPr kumimoji="1" lang="en-US" altLang="zh-TW" dirty="0" smtClean="0"/>
          </a:p>
          <a:p>
            <a:pPr lvl="1"/>
            <a:r>
              <a:rPr kumimoji="1" lang="en-US" altLang="zh-TW" dirty="0" err="1" smtClean="0"/>
              <a:t>Gesv</a:t>
            </a:r>
            <a:r>
              <a:rPr kumimoji="1" lang="en-US" altLang="zh-TW" dirty="0" smtClean="0"/>
              <a:t>:’</a:t>
            </a:r>
            <a:r>
              <a:rPr kumimoji="1" lang="en-US" altLang="zh-TW" dirty="0" err="1" smtClean="0"/>
              <a:t>i</a:t>
            </a:r>
            <a:endParaRPr kumimoji="1" lang="en-US" altLang="zh-TW" dirty="0" smtClean="0"/>
          </a:p>
          <a:p>
            <a:r>
              <a:rPr kumimoji="1" lang="en-US" altLang="zh-TW" dirty="0" smtClean="0"/>
              <a:t>Consonants – </a:t>
            </a:r>
          </a:p>
          <a:p>
            <a:pPr lvl="1"/>
            <a:r>
              <a:rPr kumimoji="1" lang="en-US" altLang="zh-TW" dirty="0" smtClean="0"/>
              <a:t>g, k, h, l, m, n, kw, s, d, t, hl, </a:t>
            </a:r>
            <a:r>
              <a:rPr kumimoji="1" lang="en-US" altLang="zh-TW" dirty="0" err="1" smtClean="0"/>
              <a:t>ts</a:t>
            </a:r>
            <a:r>
              <a:rPr kumimoji="1" lang="en-US" altLang="zh-TW" dirty="0" smtClean="0"/>
              <a:t>, w, y, ‘</a:t>
            </a:r>
          </a:p>
        </p:txBody>
      </p:sp>
    </p:spTree>
    <p:extLst>
      <p:ext uri="{BB962C8B-B14F-4D97-AF65-F5344CB8AC3E}">
        <p14:creationId xmlns:p14="http://schemas.microsoft.com/office/powerpoint/2010/main" val="1695435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Sounds Practice - h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“</a:t>
            </a:r>
            <a:r>
              <a:rPr kumimoji="1" lang="en-US" altLang="zh-TW" dirty="0" err="1"/>
              <a:t>ahnawo</a:t>
            </a:r>
            <a:r>
              <a:rPr kumimoji="1" lang="en-US" altLang="zh-TW" dirty="0"/>
              <a:t>” </a:t>
            </a:r>
          </a:p>
          <a:p>
            <a:r>
              <a:rPr kumimoji="1" lang="en-US" altLang="zh-TW" dirty="0" smtClean="0"/>
              <a:t>“</a:t>
            </a:r>
            <a:r>
              <a:rPr kumimoji="1" lang="en-US" altLang="zh-TW" dirty="0" err="1"/>
              <a:t>wahya</a:t>
            </a:r>
            <a:r>
              <a:rPr kumimoji="1" lang="en-US" altLang="zh-TW" dirty="0"/>
              <a:t>” </a:t>
            </a:r>
          </a:p>
          <a:p>
            <a:r>
              <a:rPr kumimoji="1" lang="en-US" altLang="zh-TW" dirty="0" smtClean="0"/>
              <a:t>“</a:t>
            </a:r>
            <a:r>
              <a:rPr kumimoji="1" lang="en-US" altLang="zh-TW" dirty="0" err="1"/>
              <a:t>gahlkwogi</a:t>
            </a:r>
            <a:r>
              <a:rPr kumimoji="1" lang="en-US" altLang="zh-TW" dirty="0"/>
              <a:t>” </a:t>
            </a:r>
          </a:p>
          <a:p>
            <a:r>
              <a:rPr kumimoji="1" lang="en-US" altLang="zh-TW" dirty="0" smtClean="0"/>
              <a:t>“</a:t>
            </a:r>
            <a:r>
              <a:rPr kumimoji="1" lang="en-US" altLang="zh-TW" dirty="0" err="1"/>
              <a:t>gihli</a:t>
            </a:r>
            <a:r>
              <a:rPr kumimoji="1" lang="en-US" altLang="zh-TW" dirty="0"/>
              <a:t>”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6057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Sounds Practice – ‘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‘ – a “glottal stop” between vowels</a:t>
            </a:r>
          </a:p>
          <a:p>
            <a:r>
              <a:rPr kumimoji="1" lang="en-US" altLang="zh-TW" dirty="0" err="1" smtClean="0"/>
              <a:t>na’v</a:t>
            </a:r>
            <a:endParaRPr kumimoji="1" lang="en-US" altLang="zh-TW" dirty="0"/>
          </a:p>
          <a:p>
            <a:r>
              <a:rPr kumimoji="1" lang="en-US" altLang="zh-TW" dirty="0" smtClean="0"/>
              <a:t>a</a:t>
            </a:r>
            <a:r>
              <a:rPr kumimoji="1" lang="en-US" altLang="zh-TW" dirty="0"/>
              <a:t>:’</a:t>
            </a:r>
            <a:r>
              <a:rPr kumimoji="1" lang="en-US" altLang="zh-TW" dirty="0" err="1" smtClean="0"/>
              <a:t>i</a:t>
            </a:r>
            <a:endParaRPr kumimoji="1" lang="en-US" altLang="zh-TW" dirty="0"/>
          </a:p>
          <a:p>
            <a:r>
              <a:rPr kumimoji="1" lang="en-US" altLang="zh-TW" dirty="0" err="1" smtClean="0"/>
              <a:t>gego</a:t>
            </a:r>
            <a:r>
              <a:rPr kumimoji="1" lang="en-US" altLang="zh-TW" dirty="0" smtClean="0"/>
              <a:t>:’</a:t>
            </a:r>
            <a:r>
              <a:rPr kumimoji="1" lang="en-US" altLang="zh-TW" dirty="0" err="1" smtClean="0"/>
              <a:t>i</a:t>
            </a:r>
            <a:endParaRPr kumimoji="1" lang="en-US" altLang="zh-TW" dirty="0" smtClean="0"/>
          </a:p>
          <a:p>
            <a:r>
              <a:rPr kumimoji="1" lang="en-US" altLang="zh-TW" dirty="0" err="1" smtClean="0"/>
              <a:t>hegv</a:t>
            </a:r>
            <a:r>
              <a:rPr kumimoji="1" lang="en-US" altLang="zh-TW" dirty="0" smtClean="0"/>
              <a:t>:’</a:t>
            </a:r>
            <a:r>
              <a:rPr kumimoji="1" lang="en-US" altLang="zh-TW" dirty="0" err="1" smtClean="0"/>
              <a:t>i</a:t>
            </a:r>
            <a:endParaRPr kumimoji="1" lang="zh-TW" altLang="en-US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5823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Sounds Practice - </a:t>
            </a:r>
            <a:r>
              <a:rPr kumimoji="1" lang="en-US" altLang="zh-TW" dirty="0" err="1" smtClean="0"/>
              <a:t>ts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 smtClean="0"/>
              <a:t>tsalagi</a:t>
            </a:r>
            <a:endParaRPr kumimoji="1" lang="en-US" altLang="zh-TW" dirty="0" smtClean="0"/>
          </a:p>
          <a:p>
            <a:r>
              <a:rPr kumimoji="1" lang="en-US" altLang="zh-TW" dirty="0" err="1" smtClean="0"/>
              <a:t>o:tsaduli</a:t>
            </a:r>
            <a:endParaRPr kumimoji="1" lang="en-US" altLang="zh-TW" dirty="0" smtClean="0"/>
          </a:p>
          <a:p>
            <a:r>
              <a:rPr kumimoji="1" lang="en-US" altLang="zh-TW" dirty="0" err="1" smtClean="0"/>
              <a:t>tsgoyi</a:t>
            </a:r>
            <a:endParaRPr kumimoji="1" lang="en-US" altLang="zh-TW" dirty="0" smtClean="0"/>
          </a:p>
          <a:p>
            <a:r>
              <a:rPr kumimoji="1" lang="en-US" altLang="zh-TW" dirty="0" err="1" smtClean="0"/>
              <a:t>tsine:la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24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Housekeeping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Syllabus – hard copy now, digital available on </a:t>
            </a:r>
            <a:r>
              <a:rPr kumimoji="1" lang="en-US" altLang="zh-TW" dirty="0"/>
              <a:t>S</a:t>
            </a:r>
            <a:r>
              <a:rPr kumimoji="1" lang="en-US" altLang="zh-TW" dirty="0" smtClean="0"/>
              <a:t>akai</a:t>
            </a:r>
          </a:p>
          <a:p>
            <a:r>
              <a:rPr kumimoji="1" lang="en-US" altLang="zh-TW" dirty="0" smtClean="0"/>
              <a:t>Sakai – course website at </a:t>
            </a:r>
            <a:r>
              <a:rPr lang="en-US" altLang="zh-TW" dirty="0">
                <a:hlinkClick r:id="rId2"/>
              </a:rPr>
              <a:t>https://sakai.unc.edu/portal/site/</a:t>
            </a:r>
            <a:r>
              <a:rPr lang="en-US" altLang="zh-TW" dirty="0" smtClean="0">
                <a:hlinkClick r:id="rId2"/>
              </a:rPr>
              <a:t>cherokee101fall2016</a:t>
            </a:r>
            <a:r>
              <a:rPr lang="en-US" altLang="zh-TW" dirty="0" smtClean="0"/>
              <a:t> </a:t>
            </a:r>
          </a:p>
          <a:p>
            <a:r>
              <a:rPr kumimoji="1" lang="en-US" altLang="zh-TW" dirty="0" smtClean="0"/>
              <a:t>Homework and other resources will be posted on Sakai.</a:t>
            </a:r>
          </a:p>
          <a:p>
            <a:r>
              <a:rPr kumimoji="1" lang="en-US" altLang="zh-TW" dirty="0" smtClean="0"/>
              <a:t>Office hours: MW 11-12 &amp; by appointment</a:t>
            </a:r>
          </a:p>
          <a:p>
            <a:r>
              <a:rPr kumimoji="1" lang="en-US" altLang="zh-TW" dirty="0" smtClean="0"/>
              <a:t>Email: </a:t>
            </a:r>
            <a:r>
              <a:rPr kumimoji="1" lang="en-US" altLang="zh-TW" dirty="0" smtClean="0">
                <a:hlinkClick r:id="rId3"/>
              </a:rPr>
              <a:t>benfrey@email.unc.edu</a:t>
            </a:r>
            <a:r>
              <a:rPr kumimoji="1" lang="en-US" altLang="zh-TW" smtClean="0"/>
              <a:t>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1766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Sounds practice - length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 smtClean="0"/>
              <a:t>Ama</a:t>
            </a:r>
            <a:r>
              <a:rPr kumimoji="1" lang="en-US" altLang="zh-TW" dirty="0" smtClean="0"/>
              <a:t>		</a:t>
            </a:r>
            <a:r>
              <a:rPr kumimoji="1" lang="en-US" altLang="zh-TW" dirty="0" err="1" smtClean="0"/>
              <a:t>a:ma</a:t>
            </a:r>
            <a:endParaRPr kumimoji="1" lang="en-US" altLang="zh-TW" dirty="0" smtClean="0"/>
          </a:p>
          <a:p>
            <a:r>
              <a:rPr kumimoji="1" lang="en-US" altLang="zh-TW" dirty="0" err="1" smtClean="0"/>
              <a:t>Eha</a:t>
            </a:r>
            <a:r>
              <a:rPr kumimoji="1" lang="en-US" altLang="zh-TW" dirty="0" smtClean="0"/>
              <a:t>			</a:t>
            </a:r>
            <a:r>
              <a:rPr kumimoji="1" lang="en-US" altLang="zh-TW" dirty="0" err="1" smtClean="0"/>
              <a:t>e:ha</a:t>
            </a:r>
            <a:endParaRPr kumimoji="1" lang="en-US" altLang="zh-TW" dirty="0" smtClean="0"/>
          </a:p>
          <a:p>
            <a:r>
              <a:rPr kumimoji="1" lang="en-US" altLang="zh-TW" dirty="0" err="1" smtClean="0"/>
              <a:t>Agiyelaha</a:t>
            </a:r>
            <a:r>
              <a:rPr kumimoji="1" lang="en-US" altLang="zh-TW" dirty="0" smtClean="0"/>
              <a:t>		</a:t>
            </a:r>
            <a:r>
              <a:rPr kumimoji="1" lang="en-US" altLang="zh-TW" dirty="0" err="1" smtClean="0"/>
              <a:t>agiyelahv</a:t>
            </a:r>
            <a:r>
              <a:rPr kumimoji="1" lang="en-US" altLang="zh-TW" dirty="0" smtClean="0"/>
              <a:t>:</a:t>
            </a:r>
          </a:p>
          <a:p>
            <a:r>
              <a:rPr kumimoji="1" lang="en-US" altLang="zh-TW" dirty="0" err="1" smtClean="0"/>
              <a:t>Wasagi’a</a:t>
            </a:r>
            <a:r>
              <a:rPr kumimoji="1" lang="en-US" altLang="zh-TW" dirty="0" smtClean="0"/>
              <a:t>		</a:t>
            </a:r>
            <a:r>
              <a:rPr kumimoji="1" lang="en-US" altLang="zh-TW" dirty="0" err="1" smtClean="0"/>
              <a:t>wasagi</a:t>
            </a:r>
            <a:r>
              <a:rPr kumimoji="1" lang="en-US" altLang="zh-TW" dirty="0" smtClean="0"/>
              <a:t>:’a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2413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Homework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Homework is listed on Sakai site</a:t>
            </a:r>
          </a:p>
          <a:p>
            <a:r>
              <a:rPr kumimoji="1" lang="en-US" altLang="zh-TW" dirty="0" smtClean="0"/>
              <a:t>Remember to practice your syllabary characters! </a:t>
            </a:r>
          </a:p>
          <a:p>
            <a:r>
              <a:rPr kumimoji="1" lang="en-US" altLang="zh-TW" dirty="0" smtClean="0"/>
              <a:t>Quiz on row 1 is this Friday.</a:t>
            </a:r>
          </a:p>
          <a:p>
            <a:r>
              <a:rPr kumimoji="1" lang="en-US" altLang="zh-TW" dirty="0" smtClean="0"/>
              <a:t>We will begin class in Cherokee on Friday.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550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Who am I?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TW" dirty="0" smtClean="0"/>
              <a:t>Dr. Ben Frey, UNC American Studies</a:t>
            </a:r>
          </a:p>
          <a:p>
            <a:r>
              <a:rPr kumimoji="1" lang="en-US" altLang="zh-TW" dirty="0" smtClean="0"/>
              <a:t>Citizen of the EBCI</a:t>
            </a:r>
          </a:p>
          <a:p>
            <a:r>
              <a:rPr kumimoji="1" lang="en-US" altLang="zh-TW" dirty="0" smtClean="0"/>
              <a:t>2</a:t>
            </a:r>
            <a:r>
              <a:rPr kumimoji="1" lang="en-US" altLang="zh-TW" baseline="30000" dirty="0" smtClean="0"/>
              <a:t>nd</a:t>
            </a:r>
            <a:r>
              <a:rPr kumimoji="1" lang="en-US" altLang="zh-TW" dirty="0" smtClean="0"/>
              <a:t> Language learner of Cherokee since ca. 2003 (started at age 20).</a:t>
            </a:r>
          </a:p>
          <a:p>
            <a:r>
              <a:rPr kumimoji="1" lang="en-US" altLang="zh-TW" dirty="0" smtClean="0"/>
              <a:t>Began via a grammar book by my great uncle</a:t>
            </a:r>
          </a:p>
          <a:p>
            <a:r>
              <a:rPr kumimoji="1" lang="en-US" altLang="zh-TW" dirty="0" smtClean="0"/>
              <a:t>Moved into Master/Apprentice program w/ Tom Belt</a:t>
            </a:r>
          </a:p>
          <a:p>
            <a:r>
              <a:rPr kumimoji="1" lang="en-US" altLang="zh-TW" dirty="0" smtClean="0"/>
              <a:t>Worked with New </a:t>
            </a:r>
            <a:r>
              <a:rPr kumimoji="1" lang="en-US" altLang="zh-TW" dirty="0" err="1" smtClean="0"/>
              <a:t>Kituwah</a:t>
            </a:r>
            <a:r>
              <a:rPr kumimoji="1" lang="en-US" altLang="zh-TW" dirty="0" smtClean="0"/>
              <a:t> Academy since 2005.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922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Who are you?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Please give your name</a:t>
            </a:r>
          </a:p>
          <a:p>
            <a:r>
              <a:rPr kumimoji="1" lang="en-US" altLang="zh-TW" dirty="0" smtClean="0"/>
              <a:t>Where you’re from</a:t>
            </a:r>
          </a:p>
          <a:p>
            <a:r>
              <a:rPr kumimoji="1" lang="en-US" altLang="zh-TW" dirty="0" smtClean="0"/>
              <a:t>What you’d like to get out of this course</a:t>
            </a:r>
          </a:p>
          <a:p>
            <a:r>
              <a:rPr kumimoji="1" lang="en-US" altLang="zh-TW" dirty="0" smtClean="0"/>
              <a:t>What motivated you to learn Cherokee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447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Why are we here?</a:t>
            </a:r>
            <a:endParaRPr kumimoji="1" lang="zh-TW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Cherokee in NC – 13,000 year tradition</a:t>
            </a:r>
          </a:p>
          <a:p>
            <a:r>
              <a:rPr kumimoji="1" lang="en-US" altLang="zh-TW" dirty="0" smtClean="0"/>
              <a:t>Currently ~ 200-250 speakers (+ ~6,000 in OK)</a:t>
            </a:r>
          </a:p>
          <a:p>
            <a:r>
              <a:rPr kumimoji="1" lang="en-US" altLang="zh-TW" dirty="0" smtClean="0"/>
              <a:t>Cherokee thought, knowledge, culture</a:t>
            </a:r>
          </a:p>
          <a:p>
            <a:r>
              <a:rPr kumimoji="1" lang="en-US" altLang="zh-TW" dirty="0" err="1" smtClean="0"/>
              <a:t>Ꮟ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ᎣᏤᏙᎭ</a:t>
            </a:r>
            <a:r>
              <a:rPr kumimoji="1" lang="en-US" altLang="zh-TW" dirty="0" smtClean="0"/>
              <a:t>! – We are still here!</a:t>
            </a:r>
          </a:p>
          <a:p>
            <a:pPr lvl="1"/>
            <a:r>
              <a:rPr kumimoji="1" lang="en-US" altLang="zh-TW" dirty="0" smtClean="0"/>
              <a:t>Immersion school</a:t>
            </a:r>
          </a:p>
          <a:p>
            <a:pPr lvl="1"/>
            <a:r>
              <a:rPr kumimoji="1" lang="en-US" altLang="zh-TW" dirty="0" smtClean="0"/>
              <a:t>WCU’s Cherokee language program</a:t>
            </a:r>
          </a:p>
          <a:p>
            <a:pPr lvl="1"/>
            <a:r>
              <a:rPr kumimoji="1" lang="en-US" altLang="zh-TW" dirty="0" smtClean="0"/>
              <a:t>Speakers’ gatherings on </a:t>
            </a:r>
            <a:r>
              <a:rPr kumimoji="1" lang="en-US" altLang="zh-TW" dirty="0" err="1" smtClean="0"/>
              <a:t>Qualla</a:t>
            </a:r>
            <a:r>
              <a:rPr kumimoji="1" lang="en-US" altLang="zh-TW" dirty="0" smtClean="0"/>
              <a:t> Boundary</a:t>
            </a:r>
          </a:p>
          <a:p>
            <a:pPr lvl="1"/>
            <a:r>
              <a:rPr kumimoji="1" lang="is-IS" altLang="zh-TW" dirty="0" smtClean="0"/>
              <a:t>…and you.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271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“The List”</a:t>
            </a:r>
            <a:endParaRPr kumimoji="1" lang="zh-TW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23" b="14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9092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So what are we doing?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We are here to speak, hear, read, and write the Cherokee language - </a:t>
            </a:r>
            <a:r>
              <a:rPr kumimoji="1" lang="en-US" altLang="zh-TW" dirty="0" err="1" smtClean="0"/>
              <a:t>ᏣᎳᎩ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ᎦᏬᏂᎯᏍᏗ</a:t>
            </a:r>
            <a:r>
              <a:rPr kumimoji="1" lang="en-US" altLang="zh-TW" dirty="0" smtClean="0"/>
              <a:t>. </a:t>
            </a:r>
          </a:p>
          <a:p>
            <a:r>
              <a:rPr kumimoji="1" lang="en-US" altLang="zh-TW" dirty="0" smtClean="0"/>
              <a:t>Have you all come here to learn this?</a:t>
            </a:r>
          </a:p>
          <a:p>
            <a:pPr lvl="1"/>
            <a:r>
              <a:rPr kumimoji="1" lang="en-US" altLang="zh-TW" dirty="0" smtClean="0"/>
              <a:t>I ask because you don’t </a:t>
            </a:r>
            <a:r>
              <a:rPr kumimoji="1" lang="en-US" altLang="zh-TW" i="1" dirty="0" smtClean="0"/>
              <a:t>have to</a:t>
            </a:r>
            <a:r>
              <a:rPr kumimoji="1" lang="en-US" altLang="zh-TW" dirty="0" smtClean="0"/>
              <a:t> be here. </a:t>
            </a:r>
          </a:p>
          <a:p>
            <a:pPr lvl="1"/>
            <a:r>
              <a:rPr kumimoji="1" lang="en-US" altLang="zh-TW" dirty="0" smtClean="0"/>
              <a:t>I am supposed to help you. </a:t>
            </a:r>
          </a:p>
          <a:p>
            <a:pPr lvl="1"/>
            <a:r>
              <a:rPr kumimoji="1" lang="en-US" altLang="zh-TW" dirty="0" smtClean="0"/>
              <a:t>My name is not on that list – I am not perfect, and you don’t have to be either.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29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something happens?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all end up undergoing problems – big &amp; small.</a:t>
            </a:r>
          </a:p>
          <a:p>
            <a:r>
              <a:rPr lang="en-US" dirty="0" smtClean="0"/>
              <a:t>It is NORMAL for life to throw you curveballs.</a:t>
            </a:r>
          </a:p>
          <a:p>
            <a:r>
              <a:rPr lang="en-US" dirty="0" smtClean="0"/>
              <a:t>If something happens – be it anxiety, depression, death, sickness, family crisis</a:t>
            </a:r>
            <a:r>
              <a:rPr lang="is-IS" dirty="0" smtClean="0"/>
              <a:t>…whatever – let me know something is going on so we can work together to get you through.</a:t>
            </a:r>
          </a:p>
          <a:p>
            <a:r>
              <a:rPr lang="is-IS" smtClean="0"/>
              <a:t>If I don’t know, and you just don’t show up to class or complete assignments, I can’t help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0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How to learn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TW" dirty="0" smtClean="0"/>
              <a:t>LISTEN – inside &amp; outside of class. Focus more on listening and interacting than writing. </a:t>
            </a:r>
          </a:p>
          <a:p>
            <a:r>
              <a:rPr kumimoji="1" lang="en-US" altLang="zh-TW" dirty="0" smtClean="0"/>
              <a:t>SPEAK – language involves MUSCLES – it’s like a musical instrument.</a:t>
            </a:r>
          </a:p>
          <a:p>
            <a:r>
              <a:rPr kumimoji="1" lang="en-US" altLang="zh-TW" dirty="0" smtClean="0"/>
              <a:t>PRACTICE – role-play with each other. Be a shopkeeper and a customer. What would you say? Practice!</a:t>
            </a:r>
          </a:p>
          <a:p>
            <a:r>
              <a:rPr kumimoji="1" lang="en-US" altLang="zh-TW" dirty="0" smtClean="0"/>
              <a:t>Learn to love your mistakes. They are opportunities to learn.</a:t>
            </a:r>
          </a:p>
          <a:p>
            <a:r>
              <a:rPr kumimoji="1" lang="en-US" altLang="zh-TW" dirty="0" smtClean="0"/>
              <a:t>Work together – you are each other’s best resources. Get each other’s contact information &amp; plan to study together.</a:t>
            </a:r>
          </a:p>
        </p:txBody>
      </p:sp>
    </p:spTree>
    <p:extLst>
      <p:ext uri="{BB962C8B-B14F-4D97-AF65-F5344CB8AC3E}">
        <p14:creationId xmlns:p14="http://schemas.microsoft.com/office/powerpoint/2010/main" val="448689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113</TotalTime>
  <Words>679</Words>
  <Application>Microsoft Macintosh PowerPoint</Application>
  <PresentationFormat>On-screen Show (4:3)</PresentationFormat>
  <Paragraphs>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Book Antiqua</vt:lpstr>
      <vt:lpstr>Wingdings 2</vt:lpstr>
      <vt:lpstr>新細明體</vt:lpstr>
      <vt:lpstr>Habitat</vt:lpstr>
      <vt:lpstr>ᏣᎳᎩ 101 Introduction to Cherokee Language</vt:lpstr>
      <vt:lpstr>Housekeeping</vt:lpstr>
      <vt:lpstr>Who am I?</vt:lpstr>
      <vt:lpstr>Who are you?</vt:lpstr>
      <vt:lpstr>Why are we here?</vt:lpstr>
      <vt:lpstr>“The List”</vt:lpstr>
      <vt:lpstr>So what are we doing?</vt:lpstr>
      <vt:lpstr>What if something happens?</vt:lpstr>
      <vt:lpstr>How to learn</vt:lpstr>
      <vt:lpstr>What will happen?</vt:lpstr>
      <vt:lpstr>What will we learn?</vt:lpstr>
      <vt:lpstr>Sequoyah</vt:lpstr>
      <vt:lpstr>Sequoyah’s original syllabary</vt:lpstr>
      <vt:lpstr>First American Indian language newspaper</vt:lpstr>
      <vt:lpstr>Printed Syllabary (note on spelling)</vt:lpstr>
      <vt:lpstr>Intro to Cherokee Sounds</vt:lpstr>
      <vt:lpstr>Sounds Practice - h</vt:lpstr>
      <vt:lpstr>Sounds Practice – ‘</vt:lpstr>
      <vt:lpstr>Sounds Practice - ts</vt:lpstr>
      <vt:lpstr>Sounds practice - length</vt:lpstr>
      <vt:lpstr>Homework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 Introduction to Cherokee Language</dc:title>
  <dc:creator>Ben Frey</dc:creator>
  <cp:lastModifiedBy>Microsoft Office User</cp:lastModifiedBy>
  <cp:revision>23</cp:revision>
  <dcterms:created xsi:type="dcterms:W3CDTF">2016-08-20T19:47:21Z</dcterms:created>
  <dcterms:modified xsi:type="dcterms:W3CDTF">2016-08-23T20:37:39Z</dcterms:modified>
</cp:coreProperties>
</file>