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3367ACC-7D26-4B3A-8693-574B52472A06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C20BCDD-F0DF-4690-B286-26CE49E022CA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10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F89A9C1-5274-4F25-88D5-D800066F889A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73D07EC-E903-4B20-9507-301EB7C997A3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8" name="PlaceHolder 14"/>
          <p:cNvSpPr>
            <a:spLocks noGrp="1"/>
          </p:cNvSpPr>
          <p:nvPr>
            <p:ph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9" name="PlaceHolder 15"/>
          <p:cNvSpPr>
            <a:spLocks noGrp="1"/>
          </p:cNvSpPr>
          <p:nvPr>
            <p:ph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0" name="PlaceHolder 16"/>
          <p:cNvSpPr>
            <a:spLocks noGrp="1"/>
          </p:cNvSpPr>
          <p:nvPr>
            <p:ph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1" name="PlaceHolder 17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683D212-EBBA-43DD-917F-E89933DADAFD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32" name="PlaceHolder 18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33" name="PlaceHolder 19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CC73453-7794-4A83-BA86-09846E3EAB3A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7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81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2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3" name="PlaceHolder 14"/>
          <p:cNvSpPr>
            <a:spLocks noGrp="1"/>
          </p:cNvSpPr>
          <p:nvPr>
            <p:ph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84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23EF40A-9AB8-42E7-84FE-BD460553787F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6/17/20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85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86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A81A579-1344-4DF1-B4AD-F9800E0F5CD7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ᏣᎳᎩ 102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3200" spc="-1" strike="noStrike">
                <a:solidFill>
                  <a:srgbClr val="808080"/>
                </a:solidFill>
                <a:latin typeface="Trebuchet MS"/>
              </a:rPr>
              <a:t>ᎨᏙ ᎢᏳᏍᏗ ᏗᎬ</a:t>
            </a:r>
            <a:r>
              <a:rPr b="0" lang="en-US" sz="3200" spc="-1" strike="noStrike" u="sng">
                <a:solidFill>
                  <a:srgbClr val="808080"/>
                </a:solidFill>
                <a:uFillTx/>
                <a:latin typeface="Trebuchet MS"/>
              </a:rPr>
              <a:t>Ꮎ</a:t>
            </a:r>
            <a:r>
              <a:rPr b="0" lang="en-US" sz="3200" spc="-1" strike="noStrike">
                <a:solidFill>
                  <a:srgbClr val="808080"/>
                </a:solidFill>
                <a:latin typeface="Trebuchet MS"/>
              </a:rPr>
              <a:t>ᏗᎢ?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ᏗᏤᏅᏒ ᏕᏣᎸᏫᏍᏓ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Ꮑ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Think of 3 commonly-used verbs; things like “see, say, know, write, work</a:t>
            </a:r>
            <a:r>
              <a:rPr b="0" lang="is-IS" sz="1800" spc="-1" strike="noStrike">
                <a:solidFill>
                  <a:srgbClr val="404040"/>
                </a:solidFill>
                <a:latin typeface="Trebuchet MS"/>
              </a:rPr>
              <a:t>…etc” – make sure they are in the stem dictionary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is-IS" sz="1800" spc="-1" strike="noStrike">
                <a:solidFill>
                  <a:srgbClr val="404040"/>
                </a:solidFill>
                <a:latin typeface="Trebuchet MS"/>
              </a:rPr>
              <a:t>Write/type out the conjugations of them for 1st &amp; 3rd person singular in the present continuous stem.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is-IS" sz="1800" spc="-1" strike="noStrike">
                <a:solidFill>
                  <a:srgbClr val="404040"/>
                </a:solidFill>
                <a:latin typeface="Trebuchet MS"/>
              </a:rPr>
              <a:t>Use the stem dictionary to write out forms for 1st &amp; 3rd singular in the incompletive, completive, and deverbal noun stems.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ᎢᏣᏓᏲᎵᎳ – 5 ᎢᏯᏂ ᎠᏂᏴᏫ ᎢᏥᏟᏃᎮᎯ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“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ᏏᏲ, ᏙᎯᏧ / ᎣᏏᏉᏧ / ᎭᏲᎵᏓᏧ?”</a:t>
            </a:r>
            <a:endParaRPr b="0" lang="en-US" sz="32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“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ᎣᏍᏓ (/ᎤᏲᎢ) ᏗᎬ</a:t>
            </a:r>
            <a:r>
              <a:rPr b="0" lang="en-US" sz="3200" spc="-1" strike="noStrike" u="sng">
                <a:solidFill>
                  <a:srgbClr val="404040"/>
                </a:solidFill>
                <a:uFillTx/>
                <a:latin typeface="Trebuchet MS"/>
              </a:rPr>
              <a:t>Ꮎ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ᏗᎢ </a:t>
            </a:r>
            <a:r>
              <a:rPr b="0" lang="is-IS" sz="3200" spc="-1" strike="noStrike">
                <a:solidFill>
                  <a:srgbClr val="404040"/>
                </a:solidFill>
                <a:latin typeface="Trebuchet MS"/>
              </a:rPr>
              <a:t>… (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ᏣᎿᏬ / ᏕᏣᎳᏑᎶ</a:t>
            </a:r>
            <a:r>
              <a:rPr b="0" lang="is-IS" sz="3200" spc="-1" strike="noStrike">
                <a:solidFill>
                  <a:srgbClr val="404040"/>
                </a:solidFill>
                <a:latin typeface="Trebuchet MS"/>
              </a:rPr>
              <a:t>…)”</a:t>
            </a:r>
            <a:endParaRPr b="0" lang="en-US" sz="32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ᎦᏨ ᏣᏩᏎᎢ</a:t>
            </a:r>
            <a:r>
              <a:rPr b="0" lang="is-IS" sz="3200" spc="-1" strike="noStrike">
                <a:solidFill>
                  <a:srgbClr val="404040"/>
                </a:solidFill>
                <a:latin typeface="Trebuchet MS"/>
              </a:rPr>
              <a:t>… (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ᏍᎩᎾ ᎠᎿᏬ / ᎠᎳᏍᏇᏔᏬ</a:t>
            </a:r>
            <a:r>
              <a:rPr b="0" lang="is-IS" sz="3200" spc="-1" strike="noStrike">
                <a:solidFill>
                  <a:srgbClr val="404040"/>
                </a:solidFill>
                <a:latin typeface="Trebuchet MS"/>
              </a:rPr>
              <a:t>… etc.) Sears/Belk/Wal-Mart?</a:t>
            </a:r>
            <a:endParaRPr b="0" lang="en-US" sz="3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ᎢᎾ ᎢᎦᏔ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9" name="Content Placeholder 9" descr=""/>
          <p:cNvPicPr/>
          <p:nvPr/>
        </p:nvPicPr>
        <p:blipFill>
          <a:blip r:embed="rId1"/>
          <a:stretch/>
        </p:blipFill>
        <p:spPr>
          <a:xfrm>
            <a:off x="1610280" y="2736720"/>
            <a:ext cx="2316240" cy="3304800"/>
          </a:xfrm>
          <a:prstGeom prst="rect">
            <a:avLst/>
          </a:prstGeom>
          <a:ln>
            <a:noFill/>
          </a:ln>
        </p:spPr>
      </p:pic>
      <p:sp>
        <p:nvSpPr>
          <p:cNvPr id="230" name="TextShape 3"/>
          <p:cNvSpPr txBox="1"/>
          <p:nvPr/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ᎡᎳᏗ ᎢᎦᏔ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1" name="Content Placeholder 8" descr=""/>
          <p:cNvPicPr/>
          <p:nvPr/>
        </p:nvPicPr>
        <p:blipFill>
          <a:blip r:embed="rId2"/>
          <a:stretch/>
        </p:blipFill>
        <p:spPr>
          <a:xfrm>
            <a:off x="5920200" y="2736720"/>
            <a:ext cx="2521080" cy="3304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Ꭶ</a:t>
            </a:r>
            <a:r>
              <a:rPr b="0" lang="en-US" sz="2400" spc="-1" strike="noStrike" u="sng">
                <a:solidFill>
                  <a:srgbClr val="404040"/>
                </a:solidFill>
                <a:uFillTx/>
                <a:latin typeface="Trebuchet MS"/>
              </a:rPr>
              <a:t>Ꮅ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ᏦᎯᏓ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4" name="Content Placeholder 4" descr=""/>
          <p:cNvPicPr/>
          <p:nvPr/>
        </p:nvPicPr>
        <p:blipFill>
          <a:blip r:embed="rId1"/>
          <a:stretch/>
        </p:blipFill>
        <p:spPr>
          <a:xfrm>
            <a:off x="1586160" y="2736720"/>
            <a:ext cx="2364840" cy="3304800"/>
          </a:xfrm>
          <a:prstGeom prst="rect">
            <a:avLst/>
          </a:prstGeom>
          <a:ln>
            <a:noFill/>
          </a:ln>
        </p:spPr>
      </p:pic>
      <p:sp>
        <p:nvSpPr>
          <p:cNvPr id="235" name="TextShape 3"/>
          <p:cNvSpPr txBox="1"/>
          <p:nvPr/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ᎤᎴᏐᏓ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6" name="Content Placeholder 9" descr=""/>
          <p:cNvPicPr/>
          <p:nvPr/>
        </p:nvPicPr>
        <p:blipFill>
          <a:blip r:embed="rId2"/>
          <a:stretch/>
        </p:blipFill>
        <p:spPr>
          <a:xfrm>
            <a:off x="6603120" y="2736720"/>
            <a:ext cx="1155240" cy="3304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ᎠᏲᏟ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39" name="TextShape 3"/>
          <p:cNvSpPr txBox="1"/>
          <p:nvPr/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ᎠᎦᏴᎵ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0" name="Content Placeholder 9" descr=""/>
          <p:cNvPicPr/>
          <p:nvPr/>
        </p:nvPicPr>
        <p:blipFill>
          <a:blip r:embed="rId1"/>
          <a:stretch/>
        </p:blipFill>
        <p:spPr>
          <a:xfrm>
            <a:off x="5087880" y="2993400"/>
            <a:ext cx="4185720" cy="2791800"/>
          </a:xfrm>
          <a:prstGeom prst="rect">
            <a:avLst/>
          </a:prstGeom>
          <a:ln>
            <a:noFill/>
          </a:ln>
        </p:spPr>
      </p:pic>
      <p:pic>
        <p:nvPicPr>
          <p:cNvPr id="241" name="Content Placeholder 8" descr=""/>
          <p:cNvPicPr/>
          <p:nvPr/>
        </p:nvPicPr>
        <p:blipFill>
          <a:blip r:embed="rId2"/>
          <a:stretch/>
        </p:blipFill>
        <p:spPr>
          <a:xfrm>
            <a:off x="676440" y="2998800"/>
            <a:ext cx="4184280" cy="2781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ᎤᏬᏚᎯ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4" name="Content Placeholder 6" descr=""/>
          <p:cNvPicPr/>
          <p:nvPr/>
        </p:nvPicPr>
        <p:blipFill>
          <a:blip r:embed="rId1"/>
          <a:stretch/>
        </p:blipFill>
        <p:spPr>
          <a:xfrm>
            <a:off x="676440" y="3212640"/>
            <a:ext cx="4184280" cy="2353680"/>
          </a:xfrm>
          <a:prstGeom prst="rect">
            <a:avLst/>
          </a:prstGeom>
          <a:ln>
            <a:noFill/>
          </a:ln>
        </p:spPr>
      </p:pic>
      <p:sp>
        <p:nvSpPr>
          <p:cNvPr id="245" name="TextShape 3"/>
          <p:cNvSpPr txBox="1"/>
          <p:nvPr/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ᎤᏁᎩᏟᏗ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6" name="Content Placeholder 7" descr=""/>
          <p:cNvPicPr/>
          <p:nvPr/>
        </p:nvPicPr>
        <p:blipFill>
          <a:blip r:embed="rId2"/>
          <a:stretch/>
        </p:blipFill>
        <p:spPr>
          <a:xfrm>
            <a:off x="5087880" y="3023640"/>
            <a:ext cx="4185720" cy="2731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 ᎯᎠ ᏴᏫ?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677160" y="2160720"/>
            <a:ext cx="418356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ᎢᎾ ᎢᎦᏔ? ᎠᎴ ᎡᎳᏗ ᎢᎦᏔ?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ᎤᏬᏚᎯ ᎠᎴ ᎤᏁᎩ</a:t>
            </a:r>
            <a:r>
              <a:rPr b="0" lang="en-US" sz="2400" spc="-1" strike="noStrike" u="sng">
                <a:solidFill>
                  <a:srgbClr val="404040"/>
                </a:solidFill>
                <a:uFillTx/>
                <a:latin typeface="Trebuchet MS"/>
              </a:rPr>
              <a:t>Ꮯ</a:t>
            </a: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Ꮧ?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ᎠᏲᏟ ᎠᎴ ᎠᎦᏴᎵ?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ᎨᏙ ᎢᏳᏍᏗ ᎤᎿᏩ?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9" name="Content Placeholder 5" descr=""/>
          <p:cNvPicPr/>
          <p:nvPr/>
        </p:nvPicPr>
        <p:blipFill>
          <a:blip r:embed="rId1"/>
          <a:stretch/>
        </p:blipFill>
        <p:spPr>
          <a:xfrm>
            <a:off x="5117760" y="2160720"/>
            <a:ext cx="4127760" cy="388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ᎨᏙ ᎢᏳᏍᏗ ᏗᎬ</a:t>
            </a: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Ꮎ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ᏗᎢ ᎯᎠ ᏴᏫ?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51" name="Content Placeholder 4" descr=""/>
          <p:cNvPicPr/>
          <p:nvPr/>
        </p:nvPicPr>
        <p:blipFill>
          <a:blip r:embed="rId1"/>
          <a:stretch/>
        </p:blipFill>
        <p:spPr>
          <a:xfrm>
            <a:off x="3680640" y="2160720"/>
            <a:ext cx="2590560" cy="3881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ᏍᏓᎵᎢ ᎯᏃᎯᏏ!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ᎨᏙ ᎢᏳᏍᏗ ᏗᎬ</a:t>
            </a:r>
            <a:r>
              <a:rPr b="0" lang="en-US" sz="3200" spc="-1" strike="noStrike" u="sng">
                <a:solidFill>
                  <a:srgbClr val="404040"/>
                </a:solidFill>
                <a:uFillTx/>
                <a:latin typeface="Trebuchet MS"/>
              </a:rPr>
              <a:t>Ꮎ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ᏗᎢ ᏗᎦᏃᏣᎵ (famous) ᏴᏫ?</a:t>
            </a:r>
            <a:endParaRPr b="0" lang="en-US" sz="32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ᏍᏓᎵᎢ ᎯᏃᎯᏏ.</a:t>
            </a:r>
            <a:endParaRPr b="0" lang="en-US" sz="32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ᏄᏓᎴ ᏴᏫ ᎠᏁ</a:t>
            </a:r>
            <a:r>
              <a:rPr b="0" lang="en-US" sz="3200" spc="-1" strike="noStrike" u="sng">
                <a:solidFill>
                  <a:srgbClr val="404040"/>
                </a:solidFill>
                <a:uFillTx/>
                <a:latin typeface="Trebuchet MS"/>
              </a:rPr>
              <a:t>Ꮯ</a:t>
            </a:r>
            <a:r>
              <a:rPr b="0" lang="en-US" sz="3200" spc="-1" strike="noStrike">
                <a:solidFill>
                  <a:srgbClr val="404040"/>
                </a:solidFill>
                <a:latin typeface="Trebuchet MS"/>
              </a:rPr>
              <a:t>ᏗᏍᎨᏍᏗ ᎢᏰᎵᏍᏗ ᎧᎩ ᎢᏳᏍᏗ.</a:t>
            </a:r>
            <a:endParaRPr b="0" lang="en-US" sz="3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Application>LibreOffice/6.4.2.2$Windows_X86_64 LibreOffice_project/4e471d8c02c9c90f512f7f9ead8875b57fcb1ec3</Application>
  <Words>203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2016-03-02T16:10:02Z</dcterms:created>
  <dc:creator>Microsoft Office User</dc:creator>
  <dc:description/>
  <dc:language>en-US</dc:language>
  <cp:lastModifiedBy/>
  <dcterms:modified xsi:type="dcterms:W3CDTF">2020-06-17T15:10:56Z</dcterms:modified>
  <cp:revision>9</cp:revision>
  <dc:subject/>
  <dc:title>ᏣᎳᎩ 102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